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71" r:id="rId13"/>
    <p:sldId id="268" r:id="rId14"/>
    <p:sldId id="269" r:id="rId15"/>
    <p:sldId id="273" r:id="rId16"/>
    <p:sldId id="272" r:id="rId17"/>
    <p:sldId id="270" r:id="rId18"/>
    <p:sldId id="280" r:id="rId19"/>
    <p:sldId id="274" r:id="rId20"/>
    <p:sldId id="283" r:id="rId21"/>
    <p:sldId id="275" r:id="rId22"/>
    <p:sldId id="276" r:id="rId23"/>
    <p:sldId id="284" r:id="rId24"/>
    <p:sldId id="277" r:id="rId25"/>
    <p:sldId id="279" r:id="rId26"/>
    <p:sldId id="278" r:id="rId27"/>
    <p:sldId id="282" r:id="rId28"/>
    <p:sldId id="281" r:id="rId2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756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www.w3schools.com/js/js_object_definition.asp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www.w3schools.com/js/js_functions.asp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3resource.com/javascript-exercises/" TargetMode="External"/><Relationship Id="rId5" Type="http://schemas.openxmlformats.org/officeDocument/2006/relationships/hyperlink" Target="https://www.tutorialspoint.com/javascript/javascript_switch_case.htm" TargetMode="External"/><Relationship Id="rId4" Type="http://schemas.openxmlformats.org/officeDocument/2006/relationships/hyperlink" Target="https://contactmentor.com/js-function-exercises-solution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1" r="20015"/>
          <a:stretch/>
        </p:blipFill>
        <p:spPr>
          <a:xfrm>
            <a:off x="4795283" y="0"/>
            <a:ext cx="4348717" cy="5086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742950"/>
            <a:ext cx="434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Functions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Objects &amp; Apply </a:t>
            </a:r>
            <a:r>
              <a:rPr lang="en-US" sz="3200" b="1" dirty="0" smtClean="0">
                <a:solidFill>
                  <a:srgbClr val="0070C0"/>
                </a:solidFill>
              </a:rPr>
              <a:t>JavaScript</a:t>
            </a:r>
            <a:endParaRPr 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93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Exersice-1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4704" y="1105117"/>
            <a:ext cx="7492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a function to check odd or even number.</a:t>
            </a:r>
          </a:p>
          <a:p>
            <a:r>
              <a:rPr lang="en-US" dirty="0" smtClean="0"/>
              <a:t>You need to do it in 2 ways- </a:t>
            </a:r>
            <a:r>
              <a:rPr lang="en-US" b="1" dirty="0" smtClean="0"/>
              <a:t>has return </a:t>
            </a:r>
            <a:r>
              <a:rPr lang="en-US" dirty="0" smtClean="0"/>
              <a:t>and </a:t>
            </a:r>
            <a:r>
              <a:rPr lang="en-US" b="1" dirty="0" smtClean="0"/>
              <a:t>no return.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48658"/>
              </p:ext>
            </p:extLst>
          </p:nvPr>
        </p:nvGraphicFramePr>
        <p:xfrm>
          <a:off x="1396430" y="241935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Even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Odd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Even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2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Exersice-2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4704" y="1105117"/>
            <a:ext cx="7492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a function which will take 3 integers and return the largest number.</a:t>
            </a:r>
          </a:p>
          <a:p>
            <a:r>
              <a:rPr lang="en-US" dirty="0" smtClean="0"/>
              <a:t>You need to do it in 2 ways- </a:t>
            </a:r>
            <a:r>
              <a:rPr lang="en-US" b="1" dirty="0" smtClean="0"/>
              <a:t>has return </a:t>
            </a:r>
            <a:r>
              <a:rPr lang="en-US" dirty="0" smtClean="0"/>
              <a:t>and </a:t>
            </a:r>
            <a:r>
              <a:rPr lang="en-US" b="1" dirty="0" smtClean="0"/>
              <a:t>no return.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484125"/>
              </p:ext>
            </p:extLst>
          </p:nvPr>
        </p:nvGraphicFramePr>
        <p:xfrm>
          <a:off x="1396430" y="241935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2, 3, 1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2, 5, 7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6, 5, 8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mtClean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Let &amp; </a:t>
            </a:r>
            <a:r>
              <a:rPr lang="en-US" sz="3200" b="1" dirty="0" err="1" smtClean="0">
                <a:solidFill>
                  <a:srgbClr val="0070C0"/>
                </a:solidFill>
              </a:rPr>
              <a:t>Const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8438" y="1308367"/>
            <a:ext cx="3886200" cy="258532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70C0"/>
                </a:solidFill>
              </a:rPr>
              <a:t>‘let’ </a:t>
            </a:r>
            <a:r>
              <a:rPr lang="en-US" dirty="0" smtClean="0"/>
              <a:t>is a signal that variable may be reassigned.</a:t>
            </a:r>
          </a:p>
          <a:p>
            <a:endParaRPr lang="en-US" dirty="0"/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let x = 30;</a:t>
            </a:r>
          </a:p>
          <a:p>
            <a:pPr lvl="1"/>
            <a:r>
              <a:rPr lang="en-US" dirty="0" smtClean="0"/>
              <a:t>x = 50;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let age = 21;</a:t>
            </a:r>
          </a:p>
          <a:p>
            <a:pPr lvl="1"/>
            <a:r>
              <a:rPr lang="en-US" dirty="0" smtClean="0"/>
              <a:t>age = age+1;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04537" y="1298093"/>
            <a:ext cx="3886200" cy="258532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70C0"/>
                </a:solidFill>
              </a:rPr>
              <a:t>‘</a:t>
            </a:r>
            <a:r>
              <a:rPr lang="en-US" b="1" i="1" dirty="0" err="1" smtClean="0">
                <a:solidFill>
                  <a:srgbClr val="0070C0"/>
                </a:solidFill>
              </a:rPr>
              <a:t>const</a:t>
            </a:r>
            <a:r>
              <a:rPr lang="en-US" b="1" i="1" dirty="0" smtClean="0">
                <a:solidFill>
                  <a:srgbClr val="0070C0"/>
                </a:solidFill>
              </a:rPr>
              <a:t>’ </a:t>
            </a:r>
            <a:r>
              <a:rPr lang="en-US" dirty="0" smtClean="0"/>
              <a:t>means that the identifier can’t be reassigned.</a:t>
            </a:r>
          </a:p>
          <a:p>
            <a:endParaRPr lang="en-US" dirty="0"/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err="1" smtClean="0"/>
              <a:t>const</a:t>
            </a:r>
            <a:r>
              <a:rPr lang="en-US" dirty="0" smtClean="0"/>
              <a:t> x = 30;</a:t>
            </a:r>
          </a:p>
          <a:p>
            <a:pPr lvl="1"/>
            <a:r>
              <a:rPr lang="en-US" dirty="0" smtClean="0"/>
              <a:t>x = 50;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const</a:t>
            </a:r>
            <a:r>
              <a:rPr lang="en-US" dirty="0" smtClean="0"/>
              <a:t> age = 21;</a:t>
            </a:r>
          </a:p>
          <a:p>
            <a:pPr lvl="1"/>
            <a:r>
              <a:rPr lang="en-US" dirty="0" smtClean="0"/>
              <a:t>age = age+1;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029200" y="2856002"/>
            <a:ext cx="838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29200" y="3694202"/>
            <a:ext cx="1371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6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 </a:t>
            </a:r>
            <a:r>
              <a:rPr lang="en-US" sz="3200" b="1" dirty="0" smtClean="0">
                <a:solidFill>
                  <a:srgbClr val="0070C0"/>
                </a:solidFill>
              </a:rPr>
              <a:t>Objects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4704" y="1105117"/>
            <a:ext cx="749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JavaScript, almost </a:t>
            </a:r>
            <a:r>
              <a:rPr lang="en-US" dirty="0" smtClean="0">
                <a:solidFill>
                  <a:srgbClr val="0070C0"/>
                </a:solidFill>
              </a:rPr>
              <a:t>“everything” </a:t>
            </a:r>
            <a:r>
              <a:rPr lang="en-US" dirty="0" smtClean="0"/>
              <a:t>is an object.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70170"/>
            <a:ext cx="3445996" cy="1632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74222" y="222154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brand = Tesla</a:t>
            </a:r>
          </a:p>
          <a:p>
            <a:r>
              <a:rPr lang="en-US" dirty="0" smtClean="0"/>
              <a:t>model = 3</a:t>
            </a:r>
          </a:p>
          <a:p>
            <a:r>
              <a:rPr lang="en-US" dirty="0" smtClean="0"/>
              <a:t>weight = 980kg</a:t>
            </a:r>
          </a:p>
          <a:p>
            <a:r>
              <a:rPr lang="en-US" dirty="0" smtClean="0"/>
              <a:t>seating = 5 Adults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11592" y="2221540"/>
            <a:ext cx="1213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start()</a:t>
            </a:r>
          </a:p>
          <a:p>
            <a:r>
              <a:rPr lang="en-US" dirty="0" smtClean="0"/>
              <a:t>drive()</a:t>
            </a:r>
          </a:p>
          <a:p>
            <a:r>
              <a:rPr lang="en-US" dirty="0" smtClean="0"/>
              <a:t>break()</a:t>
            </a:r>
          </a:p>
          <a:p>
            <a:r>
              <a:rPr lang="en-US" dirty="0" smtClean="0"/>
              <a:t>stop()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34274" y="3833396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B0F0"/>
                </a:solidFill>
              </a:rPr>
              <a:t>Object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74222" y="3786980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B0F0"/>
                </a:solidFill>
              </a:rPr>
              <a:t>Properties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0800" y="3802209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B0F0"/>
                </a:solidFill>
              </a:rPr>
              <a:t>Methods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 </a:t>
            </a:r>
            <a:r>
              <a:rPr lang="en-US" sz="3200" b="1" dirty="0" smtClean="0">
                <a:solidFill>
                  <a:srgbClr val="0070C0"/>
                </a:solidFill>
              </a:rPr>
              <a:t>Objects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0148" y="2167176"/>
            <a:ext cx="74924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This code assigns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many values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(Tesla, 3, 980kg) to a variable named </a:t>
            </a:r>
            <a:r>
              <a:rPr lang="en-US" b="1" dirty="0" smtClean="0">
                <a:solidFill>
                  <a:srgbClr val="0070C0"/>
                </a:solidFill>
              </a:rPr>
              <a:t>car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 err="1" smtClean="0">
                <a:solidFill>
                  <a:srgbClr val="00B0F0"/>
                </a:solidFill>
              </a:rPr>
              <a:t>var</a:t>
            </a:r>
            <a:r>
              <a:rPr lang="en-US" dirty="0" smtClean="0"/>
              <a:t> car = { brand: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‘Tesla’</a:t>
            </a:r>
            <a:r>
              <a:rPr lang="en-US" dirty="0" smtClean="0"/>
              <a:t>, model: 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  <a:r>
              <a:rPr lang="en-US" dirty="0" smtClean="0"/>
              <a:t>, weight: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‘980kg’</a:t>
            </a:r>
            <a:r>
              <a:rPr lang="en-US" dirty="0" smtClean="0"/>
              <a:t>, seating: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‘5 Adults’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7030A0"/>
                </a:solidFill>
              </a:rPr>
              <a:t>start</a:t>
            </a:r>
            <a:r>
              <a:rPr lang="en-US" dirty="0" smtClean="0"/>
              <a:t>()}; </a:t>
            </a:r>
            <a:endParaRPr lang="en-US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15592" y="1211818"/>
            <a:ext cx="760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Objects are variables too. But objects can contain many values.</a:t>
            </a:r>
          </a:p>
        </p:txBody>
      </p:sp>
      <p:sp>
        <p:nvSpPr>
          <p:cNvPr id="5" name="Rectangle 4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8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Array </a:t>
            </a:r>
            <a:r>
              <a:rPr lang="en-US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1" dirty="0" smtClean="0">
                <a:solidFill>
                  <a:srgbClr val="0070C0"/>
                </a:solidFill>
              </a:rPr>
              <a:t>Object</a:t>
            </a:r>
            <a:endParaRPr lang="en-US" sz="3200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455963"/>
              </p:ext>
            </p:extLst>
          </p:nvPr>
        </p:nvGraphicFramePr>
        <p:xfrm>
          <a:off x="672102" y="1200150"/>
          <a:ext cx="7862298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1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1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sz="2400" dirty="0" err="1" smtClean="0"/>
                        <a:t>const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arr</a:t>
                      </a:r>
                      <a:r>
                        <a:rPr lang="en-US" sz="2400" dirty="0" smtClean="0"/>
                        <a:t> = [ 1, 3, 23, 56, 89 ];</a:t>
                      </a:r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 smtClean="0"/>
                    </a:p>
                    <a:p>
                      <a:endParaRPr lang="en-US" sz="1000" dirty="0" smtClean="0"/>
                    </a:p>
                    <a:p>
                      <a:endParaRPr lang="en-US" sz="1600" dirty="0" smtClean="0"/>
                    </a:p>
                    <a:p>
                      <a:endParaRPr lang="en-US" sz="1000" dirty="0" smtClean="0"/>
                    </a:p>
                    <a:p>
                      <a:endParaRPr lang="en-US" sz="1050" dirty="0" smtClean="0"/>
                    </a:p>
                    <a:p>
                      <a:r>
                        <a:rPr lang="en-US" sz="2400" dirty="0" err="1" smtClean="0"/>
                        <a:t>const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obj</a:t>
                      </a:r>
                      <a:r>
                        <a:rPr lang="en-US" sz="2400" baseline="0" dirty="0" smtClean="0"/>
                        <a:t> = { name: “Laptop”, brand: “Apple”, price: 12000 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102778" y="2724150"/>
            <a:ext cx="1524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55896" y="2713876"/>
            <a:ext cx="1524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0" y="2475644"/>
            <a:ext cx="1524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215046" y="2835881"/>
            <a:ext cx="1524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55178" y="2724150"/>
            <a:ext cx="1900718" cy="370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48400" y="2506466"/>
            <a:ext cx="2042846" cy="370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48200" y="2856644"/>
            <a:ext cx="3566846" cy="370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48200" y="2835881"/>
            <a:ext cx="914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62600" y="2835881"/>
            <a:ext cx="990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Exersice-3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4704" y="1105117"/>
            <a:ext cx="749243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a program to find the total price of those product object.</a:t>
            </a:r>
          </a:p>
          <a:p>
            <a:endParaRPr lang="en-US" sz="900" dirty="0" smtClean="0"/>
          </a:p>
          <a:p>
            <a:r>
              <a:rPr lang="en-US" b="1" dirty="0" smtClean="0"/>
              <a:t>{ name: “Laptop”, color: “black” , price: 12000 }</a:t>
            </a:r>
          </a:p>
          <a:p>
            <a:r>
              <a:rPr lang="en-US" b="1" dirty="0"/>
              <a:t>{ name: </a:t>
            </a:r>
            <a:r>
              <a:rPr lang="en-US" b="1" dirty="0" smtClean="0"/>
              <a:t>“Monitor”, color: “gray” </a:t>
            </a:r>
            <a:r>
              <a:rPr lang="en-US" b="1" dirty="0"/>
              <a:t>, price: 5</a:t>
            </a:r>
            <a:r>
              <a:rPr lang="en-US" b="1" dirty="0" smtClean="0"/>
              <a:t>000 }</a:t>
            </a:r>
            <a:endParaRPr lang="en-US" b="1" dirty="0"/>
          </a:p>
          <a:p>
            <a:r>
              <a:rPr lang="en-US" b="1" dirty="0"/>
              <a:t>{ name: </a:t>
            </a:r>
            <a:r>
              <a:rPr lang="en-US" b="1" dirty="0" smtClean="0"/>
              <a:t>“Mobile”, color: “black” </a:t>
            </a:r>
            <a:r>
              <a:rPr lang="en-US" b="1" dirty="0"/>
              <a:t>, price: </a:t>
            </a:r>
            <a:r>
              <a:rPr lang="en-US" b="1" dirty="0" smtClean="0"/>
              <a:t>2500 }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9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Switch-</a:t>
            </a:r>
            <a:r>
              <a:rPr lang="en-US" sz="3200" b="1" dirty="0" smtClean="0">
                <a:solidFill>
                  <a:srgbClr val="0070C0"/>
                </a:solidFill>
              </a:rPr>
              <a:t>case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430" y="1053747"/>
            <a:ext cx="7671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0070C0"/>
                </a:solidFill>
              </a:rPr>
              <a:t>switch</a:t>
            </a:r>
            <a:r>
              <a:rPr lang="en-US" dirty="0" smtClean="0"/>
              <a:t> statement is used to perform different actions based on different conditions.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9800" y="1535772"/>
            <a:ext cx="266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Syntax: 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switch</a:t>
            </a:r>
            <a:r>
              <a:rPr lang="en-GB" dirty="0" smtClean="0"/>
              <a:t> (</a:t>
            </a:r>
            <a:r>
              <a:rPr lang="en-GB" i="1" dirty="0" smtClean="0"/>
              <a:t>expression</a:t>
            </a:r>
            <a:r>
              <a:rPr lang="en-GB" dirty="0"/>
              <a:t>) {</a:t>
            </a:r>
            <a:br>
              <a:rPr lang="en-GB" dirty="0"/>
            </a:br>
            <a:r>
              <a:rPr lang="en-GB" dirty="0"/>
              <a:t>  </a:t>
            </a:r>
            <a:r>
              <a:rPr lang="en-GB" dirty="0">
                <a:solidFill>
                  <a:srgbClr val="0070C0"/>
                </a:solidFill>
              </a:rPr>
              <a:t>case</a:t>
            </a:r>
            <a:r>
              <a:rPr lang="en-GB" dirty="0"/>
              <a:t> </a:t>
            </a:r>
            <a:r>
              <a:rPr lang="en-GB" i="1" dirty="0"/>
              <a:t>x</a:t>
            </a:r>
            <a:r>
              <a:rPr lang="en-GB" dirty="0"/>
              <a:t>:</a:t>
            </a:r>
            <a:br>
              <a:rPr lang="en-GB" dirty="0"/>
            </a:br>
            <a:r>
              <a:rPr lang="en-GB" i="1" dirty="0"/>
              <a:t>    </a:t>
            </a:r>
            <a:r>
              <a:rPr lang="en-GB" sz="1600" i="1" dirty="0">
                <a:solidFill>
                  <a:srgbClr val="00B050"/>
                </a:solidFill>
              </a:rPr>
              <a:t>// code block</a:t>
            </a:r>
            <a:br>
              <a:rPr lang="en-GB" sz="1600" i="1" dirty="0">
                <a:solidFill>
                  <a:srgbClr val="00B050"/>
                </a:solidFill>
              </a:rPr>
            </a:br>
            <a:r>
              <a:rPr lang="en-GB" dirty="0"/>
              <a:t>    </a:t>
            </a:r>
            <a:r>
              <a:rPr lang="en-GB" dirty="0">
                <a:solidFill>
                  <a:srgbClr val="0070C0"/>
                </a:solidFill>
              </a:rPr>
              <a:t>break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  </a:t>
            </a:r>
            <a:r>
              <a:rPr lang="en-GB" dirty="0">
                <a:solidFill>
                  <a:srgbClr val="0070C0"/>
                </a:solidFill>
              </a:rPr>
              <a:t>case</a:t>
            </a:r>
            <a:r>
              <a:rPr lang="en-GB" dirty="0"/>
              <a:t> </a:t>
            </a:r>
            <a:r>
              <a:rPr lang="en-GB" i="1" dirty="0"/>
              <a:t>y</a:t>
            </a:r>
            <a:r>
              <a:rPr lang="en-GB" dirty="0"/>
              <a:t>:</a:t>
            </a:r>
            <a:br>
              <a:rPr lang="en-GB" dirty="0"/>
            </a:br>
            <a:r>
              <a:rPr lang="en-GB" i="1" dirty="0"/>
              <a:t>    </a:t>
            </a:r>
            <a:r>
              <a:rPr lang="en-GB" sz="1600" i="1" dirty="0">
                <a:solidFill>
                  <a:srgbClr val="00B050"/>
                </a:solidFill>
              </a:rPr>
              <a:t>// code block</a:t>
            </a:r>
            <a:r>
              <a:rPr lang="en-GB" i="1" dirty="0"/>
              <a:t/>
            </a:r>
            <a:br>
              <a:rPr lang="en-GB" i="1" dirty="0"/>
            </a:br>
            <a:r>
              <a:rPr lang="en-GB" dirty="0"/>
              <a:t>    </a:t>
            </a:r>
            <a:r>
              <a:rPr lang="en-GB" dirty="0">
                <a:solidFill>
                  <a:srgbClr val="0070C0"/>
                </a:solidFill>
              </a:rPr>
              <a:t>break</a:t>
            </a:r>
            <a:r>
              <a:rPr lang="en-GB" dirty="0"/>
              <a:t>;</a:t>
            </a:r>
            <a:br>
              <a:rPr lang="en-GB" dirty="0"/>
            </a:br>
            <a:r>
              <a:rPr lang="en-GB" dirty="0"/>
              <a:t>  </a:t>
            </a:r>
            <a:r>
              <a:rPr lang="en-GB" dirty="0">
                <a:solidFill>
                  <a:srgbClr val="0070C0"/>
                </a:solidFill>
              </a:rPr>
              <a:t>default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    </a:t>
            </a:r>
            <a:r>
              <a:rPr lang="en-GB" sz="1600" dirty="0">
                <a:solidFill>
                  <a:srgbClr val="00B050"/>
                </a:solidFill>
              </a:rPr>
              <a:t>// </a:t>
            </a:r>
            <a:r>
              <a:rPr lang="en-GB" sz="1600" i="1" dirty="0">
                <a:solidFill>
                  <a:srgbClr val="00B050"/>
                </a:solidFill>
              </a:rPr>
              <a:t>code block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}</a:t>
            </a:r>
            <a:endParaRPr lang="en-US" dirty="0"/>
          </a:p>
        </p:txBody>
      </p:sp>
      <p:pic>
        <p:nvPicPr>
          <p:cNvPr id="1026" name="Picture 2" descr="JavaScript - Switch Statement - JavaScript Tutori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468" y="1605980"/>
            <a:ext cx="2405651" cy="302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6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Problem-1</a:t>
            </a:r>
            <a:endParaRPr lang="en-US" sz="32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34430" y="1053747"/>
                <a:ext cx="77475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Write a function that will take a radius of a circle and will return the area of circle.</a:t>
                </a:r>
                <a:r>
                  <a:rPr lang="en-US" b="1" i="1" dirty="0" smtClean="0"/>
                  <a:t> [ Hint: Area of Circle =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  <a:ea typeface="Cambria Math"/>
                      </a:rPr>
                      <m:t>𝝅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𝒓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b="1" i="1" dirty="0" smtClean="0"/>
                  <a:t>]</a:t>
                </a:r>
                <a:endParaRPr lang="en-US" b="1" i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30" y="1053747"/>
                <a:ext cx="7747570" cy="646331"/>
              </a:xfrm>
              <a:prstGeom prst="rect">
                <a:avLst/>
              </a:prstGeom>
              <a:blipFill rotWithShape="1">
                <a:blip r:embed="rId2"/>
                <a:stretch>
                  <a:fillRect l="-629"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017087"/>
              </p:ext>
            </p:extLst>
          </p:nvPr>
        </p:nvGraphicFramePr>
        <p:xfrm>
          <a:off x="1396430" y="219075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78.54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153.94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28.27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7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Problem-2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430" y="1053747"/>
            <a:ext cx="7747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a function that will take </a:t>
            </a:r>
            <a:r>
              <a:rPr lang="en-US" b="1" dirty="0" smtClean="0"/>
              <a:t>feet</a:t>
            </a:r>
            <a:r>
              <a:rPr lang="en-US" dirty="0" smtClean="0"/>
              <a:t> as the input parameter and will convert it into </a:t>
            </a:r>
            <a:r>
              <a:rPr lang="en-US" b="1" dirty="0" smtClean="0"/>
              <a:t>inch</a:t>
            </a:r>
            <a:r>
              <a:rPr lang="en-US" dirty="0" smtClean="0"/>
              <a:t> and will return the result in inch.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588554"/>
              </p:ext>
            </p:extLst>
          </p:nvPr>
        </p:nvGraphicFramePr>
        <p:xfrm>
          <a:off x="1396430" y="241935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2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1671906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Table of Contents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9230" y="2790220"/>
            <a:ext cx="2057400" cy="37058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Points for discussion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125074" y="209550"/>
            <a:ext cx="4800600" cy="4724400"/>
          </a:xfrm>
          <a:prstGeom prst="roundRect">
            <a:avLst>
              <a:gd name="adj" fmla="val 340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495800" y="590550"/>
            <a:ext cx="4038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JavaScript Functions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5800" y="1300864"/>
            <a:ext cx="4038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JavaScript Objects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5800" y="2733246"/>
            <a:ext cx="4038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Object </a:t>
            </a:r>
            <a:r>
              <a:rPr lang="en-US" smtClean="0"/>
              <a:t>VS Array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10356" y="3461004"/>
            <a:ext cx="4038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JavaScript switch case break and default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20630" y="4167352"/>
            <a:ext cx="4038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Apply JS concepts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30904" y="1047750"/>
            <a:ext cx="40137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26622" y="1762662"/>
            <a:ext cx="40137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26622" y="3215592"/>
            <a:ext cx="40137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35186" y="3927084"/>
            <a:ext cx="40137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36896" y="4623158"/>
            <a:ext cx="40137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95800" y="2026050"/>
            <a:ext cx="4038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let</a:t>
            </a:r>
            <a:r>
              <a:rPr lang="en-US" dirty="0" smtClean="0"/>
              <a:t> and </a:t>
            </a:r>
            <a:r>
              <a:rPr lang="en-US" i="1" dirty="0" err="1" smtClean="0"/>
              <a:t>const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526622" y="2487848"/>
            <a:ext cx="40137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56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Problem-3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430" y="1053747"/>
            <a:ext cx="7747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a function that takes input the total price of the products you bought and returns the net price calculated according to the discount table below.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820168"/>
              </p:ext>
            </p:extLst>
          </p:nvPr>
        </p:nvGraphicFramePr>
        <p:xfrm>
          <a:off x="1396430" y="241935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Total</a:t>
                      </a:r>
                      <a:r>
                        <a:rPr lang="en-GB" baseline="0" dirty="0" smtClean="0"/>
                        <a:t> 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Discount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&gt;=</a:t>
                      </a:r>
                      <a:r>
                        <a:rPr lang="en-GB" baseline="0" dirty="0" smtClean="0"/>
                        <a:t> 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&gt;=</a:t>
                      </a:r>
                      <a:r>
                        <a:rPr lang="en-GB" baseline="0" dirty="0" smtClean="0"/>
                        <a:t> 3000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&gt; 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6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Problem-4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430" y="1053747"/>
            <a:ext cx="7747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a function that will take a year as a input parameter and will check the year is leap year or not.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262613"/>
              </p:ext>
            </p:extLst>
          </p:nvPr>
        </p:nvGraphicFramePr>
        <p:xfrm>
          <a:off x="1396430" y="241935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Leap</a:t>
                      </a:r>
                      <a:r>
                        <a:rPr lang="en-GB" baseline="0" dirty="0" smtClean="0"/>
                        <a:t> Year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Not</a:t>
                      </a:r>
                      <a:r>
                        <a:rPr lang="en-GB" baseline="0" dirty="0" smtClean="0"/>
                        <a:t> Leap Year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Not</a:t>
                      </a:r>
                      <a:r>
                        <a:rPr lang="en-GB" baseline="0" dirty="0" smtClean="0"/>
                        <a:t> Leap Year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7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Problem-5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430" y="1053747"/>
            <a:ext cx="7747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a function that will take a integer as a input and will return the factorial number for this input. </a:t>
            </a:r>
            <a:r>
              <a:rPr lang="en-US" b="1" i="1" dirty="0" smtClean="0"/>
              <a:t>( using for and while loop )</a:t>
            </a:r>
            <a:endParaRPr lang="en-US" b="1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314025"/>
              </p:ext>
            </p:extLst>
          </p:nvPr>
        </p:nvGraphicFramePr>
        <p:xfrm>
          <a:off x="1396430" y="241935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8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nd Factorial of a Number | R Program Example | Learn eTutoria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9"/>
          <a:stretch/>
        </p:blipFill>
        <p:spPr bwMode="auto">
          <a:xfrm>
            <a:off x="1610511" y="1733550"/>
            <a:ext cx="6085689" cy="241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Factorial </a:t>
            </a:r>
            <a:r>
              <a:rPr lang="en-US" sz="3200" b="1" dirty="0" smtClean="0">
                <a:solidFill>
                  <a:srgbClr val="0070C0"/>
                </a:solidFill>
              </a:rPr>
              <a:t>Formula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Problem-6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430" y="1053747"/>
            <a:ext cx="774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a function that will take an array and will return odd sum and even sum.</a:t>
            </a:r>
            <a:endParaRPr lang="en-US" b="1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312114"/>
              </p:ext>
            </p:extLst>
          </p:nvPr>
        </p:nvGraphicFramePr>
        <p:xfrm>
          <a:off x="1396430" y="241935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[ 3, 5, 8, 4, 25, 12]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Odd</a:t>
                      </a:r>
                      <a:r>
                        <a:rPr lang="en-GB" baseline="0" dirty="0" smtClean="0"/>
                        <a:t> sum = 33, Even sum= 24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25030" y="1276350"/>
            <a:ext cx="59436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86000" y="1671906"/>
            <a:ext cx="464820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Do you have any </a:t>
            </a:r>
            <a:r>
              <a:rPr lang="en-US" sz="3600" b="1" dirty="0" smtClean="0">
                <a:solidFill>
                  <a:srgbClr val="0070C0"/>
                </a:solidFill>
                <a:latin typeface="Candara" pitchFamily="34" charset="0"/>
              </a:rPr>
              <a:t>questions?</a:t>
            </a:r>
          </a:p>
          <a:p>
            <a:pPr algn="ctr"/>
            <a:endParaRPr lang="en-US" sz="3200" b="1" dirty="0" smtClean="0">
              <a:solidFill>
                <a:srgbClr val="0070C0"/>
              </a:solidFill>
              <a:latin typeface="Candara" pitchFamily="34" charset="0"/>
            </a:endParaRPr>
          </a:p>
          <a:p>
            <a:pPr algn="ctr"/>
            <a:r>
              <a:rPr 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itchFamily="34" charset="0"/>
              </a:rPr>
              <a:t>Send it to me! I hope you learned something new.</a:t>
            </a:r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Candara" pitchFamily="34" charset="0"/>
            </a:endParaRPr>
          </a:p>
        </p:txBody>
      </p:sp>
      <p:pic>
        <p:nvPicPr>
          <p:cNvPr id="1026" name="Picture 2" descr="Premium Table Lamp 3D Illustration download in PNG, OBJ or Blend forma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571750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swer Icon #194828 - Free Icons Librar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44"/>
          <a:stretch/>
        </p:blipFill>
        <p:spPr bwMode="auto">
          <a:xfrm>
            <a:off x="1371600" y="1082943"/>
            <a:ext cx="792887" cy="58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28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Practice </a:t>
            </a:r>
            <a:r>
              <a:rPr lang="en-US" sz="3200" b="1" dirty="0" smtClean="0">
                <a:solidFill>
                  <a:srgbClr val="0070C0"/>
                </a:solidFill>
              </a:rPr>
              <a:t>problems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430" y="1053747"/>
            <a:ext cx="77475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Write a function that will take a number and will check the number is positive or negative.</a:t>
            </a:r>
          </a:p>
          <a:p>
            <a:pPr marL="342900" indent="-342900">
              <a:buAutoNum type="arabicPeriod"/>
            </a:pPr>
            <a:r>
              <a:rPr lang="en-US" dirty="0" smtClean="0"/>
              <a:t>Write a JavaScript function that accepts a number as a parameter and check the number is prime or not.</a:t>
            </a:r>
          </a:p>
          <a:p>
            <a:pPr marL="342900" indent="-342900">
              <a:buAutoNum type="arabicPeriod"/>
            </a:pPr>
            <a:r>
              <a:rPr lang="en-US" dirty="0" smtClean="0"/>
              <a:t>Write a function named </a:t>
            </a:r>
            <a:r>
              <a:rPr lang="en-US" b="1" i="1" dirty="0" err="1" smtClean="0">
                <a:solidFill>
                  <a:srgbClr val="0070C0"/>
                </a:solidFill>
              </a:rPr>
              <a:t>findArea</a:t>
            </a:r>
            <a:r>
              <a:rPr lang="en-US" b="1" i="1" dirty="0" smtClean="0">
                <a:solidFill>
                  <a:srgbClr val="0070C0"/>
                </a:solidFill>
              </a:rPr>
              <a:t>() </a:t>
            </a:r>
            <a:r>
              <a:rPr lang="en-US" dirty="0" smtClean="0"/>
              <a:t>that will take base and height of a triangle and will return the area of triangle.</a:t>
            </a:r>
          </a:p>
          <a:p>
            <a:pPr marL="342900" indent="-342900">
              <a:buAutoNum type="arabicPeriod"/>
            </a:pPr>
            <a:r>
              <a:rPr lang="en-US" dirty="0" smtClean="0"/>
              <a:t>Write a function named </a:t>
            </a:r>
            <a:r>
              <a:rPr lang="en-US" b="1" i="1" dirty="0" err="1" smtClean="0">
                <a:solidFill>
                  <a:srgbClr val="0070C0"/>
                </a:solidFill>
              </a:rPr>
              <a:t>findArea</a:t>
            </a:r>
            <a:r>
              <a:rPr lang="en-US" b="1" i="1" dirty="0" smtClean="0">
                <a:solidFill>
                  <a:srgbClr val="0070C0"/>
                </a:solidFill>
              </a:rPr>
              <a:t>() </a:t>
            </a:r>
            <a:r>
              <a:rPr lang="en-US" dirty="0" smtClean="0"/>
              <a:t>that will take height and width of a rectangle and will return the area of rectangle.</a:t>
            </a:r>
          </a:p>
          <a:p>
            <a:pPr marL="342900" indent="-342900">
              <a:buAutoNum type="arabicPeriod"/>
            </a:pPr>
            <a:r>
              <a:rPr lang="en-US" dirty="0" smtClean="0"/>
              <a:t>Write a function which will take an integer and will return the square of a number.</a:t>
            </a:r>
          </a:p>
          <a:p>
            <a:pPr marL="342900" indent="-342900">
              <a:buAutoNum type="arabicPeriod"/>
            </a:pPr>
            <a:r>
              <a:rPr lang="en-US" dirty="0" smtClean="0"/>
              <a:t>Write a function that will taka an array and calculate the sum of odd numbers greater than 10 and less than 50.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7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2369716"/>
            <a:ext cx="2133600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Resources</a:t>
            </a:r>
            <a:endParaRPr lang="bn-IN" sz="3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050" dirty="0"/>
              <a:t>You can follow these links to learn more about functions, objects and problem </a:t>
            </a:r>
            <a:r>
              <a:rPr lang="en-US" sz="1050" dirty="0" smtClean="0"/>
              <a:t>solving</a:t>
            </a:r>
            <a:r>
              <a:rPr lang="bn-IN" sz="1050" dirty="0" smtClean="0"/>
              <a:t>.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886200" y="209550"/>
            <a:ext cx="5039474" cy="4724400"/>
          </a:xfrm>
          <a:prstGeom prst="roundRect">
            <a:avLst>
              <a:gd name="adj" fmla="val 340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14800" y="1226086"/>
            <a:ext cx="45720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www.w3schools.com/js/js_functions.asp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www.w3schools.com/js/js_object_definition.asp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>
                <a:hlinkClick r:id="rId4"/>
              </a:rPr>
              <a:t>https://contactmentor.com/js-function-exercises-solution</a:t>
            </a:r>
            <a:r>
              <a:rPr lang="en-US" sz="1400" dirty="0" smtClean="0">
                <a:hlinkClick r:id="rId4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www.tutorialspoint.com/javascript/javascript_switch_case.htm</a:t>
            </a:r>
            <a:endParaRPr lang="en-US" sz="1400" dirty="0" smtClean="0"/>
          </a:p>
          <a:p>
            <a:endParaRPr lang="en-US" dirty="0" smtClean="0"/>
          </a:p>
          <a:p>
            <a:r>
              <a:rPr lang="en-US" sz="1400" dirty="0">
                <a:hlinkClick r:id="rId6"/>
              </a:rPr>
              <a:t>https://www.w3resource.com/javascript-exercises</a:t>
            </a:r>
            <a:r>
              <a:rPr lang="en-US" sz="1400" dirty="0" smtClean="0">
                <a:hlinkClick r:id="rId6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  <p:pic>
        <p:nvPicPr>
          <p:cNvPr id="2050" name="Picture 2" descr="Image Result For Resources - Resource Png, Transparent Png - kind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590" l="0" r="987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48" y="1474976"/>
            <a:ext cx="1097872" cy="99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6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066925"/>
            <a:ext cx="4743450" cy="3552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4456" y="1677898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Thank</a:t>
            </a:r>
            <a:r>
              <a:rPr lang="en-US" sz="5400" b="1" dirty="0" smtClean="0"/>
              <a:t> </a:t>
            </a:r>
            <a:r>
              <a:rPr lang="en-US" sz="5400" b="1" dirty="0" smtClean="0">
                <a:solidFill>
                  <a:srgbClr val="0070C0"/>
                </a:solidFill>
              </a:rPr>
              <a:t>you!</a:t>
            </a:r>
            <a:endParaRPr lang="en-US" sz="5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89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rgbClr val="0070C0"/>
                </a:solidFill>
              </a:rPr>
              <a:t>Functions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430" y="135255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JavaScript function is </a:t>
            </a:r>
            <a:r>
              <a:rPr lang="en-US" b="1" dirty="0" smtClean="0">
                <a:solidFill>
                  <a:srgbClr val="0070C0"/>
                </a:solidFill>
              </a:rPr>
              <a:t>a block of code </a:t>
            </a:r>
            <a:r>
              <a:rPr lang="en-US" dirty="0" smtClean="0"/>
              <a:t>that perform a particular task.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4430" y="2237422"/>
            <a:ext cx="7644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To work with functions we need to know 02 (two) things-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/>
              <a:t>Declaring a Function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/>
              <a:t>Calling a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610" y="2114550"/>
            <a:ext cx="2152650" cy="21526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4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Declaring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 Function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430" y="1288018"/>
            <a:ext cx="782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syntax to declare a function is-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023722"/>
            <a:ext cx="3911030" cy="1708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endParaRPr lang="en-US" dirty="0" smtClean="0">
              <a:solidFill>
                <a:srgbClr val="7030A0"/>
              </a:solidFill>
            </a:endParaRPr>
          </a:p>
          <a:p>
            <a:pPr lvl="1"/>
            <a:r>
              <a:rPr lang="en-US" sz="2000" dirty="0" smtClean="0">
                <a:solidFill>
                  <a:srgbClr val="7030A0"/>
                </a:solidFill>
              </a:rPr>
              <a:t>function </a:t>
            </a:r>
            <a:r>
              <a:rPr lang="en-US" sz="2000" dirty="0" err="1" smtClean="0">
                <a:solidFill>
                  <a:srgbClr val="0070C0"/>
                </a:solidFill>
              </a:rPr>
              <a:t>nameOfFunction</a:t>
            </a:r>
            <a:r>
              <a:rPr lang="en-US" sz="2000" dirty="0" smtClean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pPr lvl="1"/>
            <a:endParaRPr lang="en-US" sz="9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	// block of code 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</a:p>
          <a:p>
            <a:pPr lvl="1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46315" y="2013448"/>
            <a:ext cx="4140485" cy="16927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// example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function </a:t>
            </a:r>
            <a:r>
              <a:rPr lang="en-US" dirty="0" smtClean="0">
                <a:solidFill>
                  <a:srgbClr val="0070C0"/>
                </a:solidFill>
              </a:rPr>
              <a:t>greet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pPr lvl="1"/>
            <a:endParaRPr lang="en-US" sz="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	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console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.log(</a:t>
            </a:r>
            <a:r>
              <a:rPr lang="en-US" dirty="0" smtClean="0">
                <a:solidFill>
                  <a:srgbClr val="00B050"/>
                </a:solidFill>
              </a:rPr>
              <a:t>“Hello everyone”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);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</a:p>
          <a:p>
            <a:pPr lvl="1"/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0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Calling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 Function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430" y="1198473"/>
            <a:ext cx="78237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above program, we have declared a function named </a:t>
            </a:r>
            <a:r>
              <a:rPr lang="en-US" b="1" dirty="0" smtClean="0">
                <a:solidFill>
                  <a:srgbClr val="0070C0"/>
                </a:solidFill>
                <a:latin typeface="Bahnschrift" pitchFamily="34" charset="0"/>
              </a:rPr>
              <a:t>greet()</a:t>
            </a:r>
            <a:r>
              <a:rPr lang="en-US" dirty="0" smtClean="0"/>
              <a:t>. To use that function, we need to call it.</a:t>
            </a:r>
          </a:p>
          <a:p>
            <a:endParaRPr lang="en-US" dirty="0"/>
          </a:p>
          <a:p>
            <a:r>
              <a:rPr lang="en-US" dirty="0" smtClean="0"/>
              <a:t>Here’s how you can call the above </a:t>
            </a:r>
            <a:r>
              <a:rPr lang="en-US" b="1" dirty="0" smtClean="0">
                <a:solidFill>
                  <a:srgbClr val="0070C0"/>
                </a:solidFill>
                <a:latin typeface="Bahnschrift" pitchFamily="34" charset="0"/>
              </a:rPr>
              <a:t>greet() </a:t>
            </a:r>
            <a:r>
              <a:rPr lang="en-US" dirty="0" smtClean="0"/>
              <a:t>function.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53780" y="2724150"/>
            <a:ext cx="2781300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1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// calling a function</a:t>
            </a:r>
          </a:p>
          <a:p>
            <a:pPr lvl="1"/>
            <a:r>
              <a:rPr lang="en-US" sz="2400" b="1" dirty="0" smtClean="0">
                <a:solidFill>
                  <a:srgbClr val="0070C0"/>
                </a:solidFill>
              </a:rPr>
              <a:t>greet();</a:t>
            </a:r>
          </a:p>
          <a:p>
            <a:pPr lvl="1"/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4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Working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of a Function in JS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26588" y="1428750"/>
            <a:ext cx="414048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function </a:t>
            </a:r>
            <a:r>
              <a:rPr lang="en-US" dirty="0" smtClean="0">
                <a:solidFill>
                  <a:srgbClr val="0070C0"/>
                </a:solidFill>
              </a:rPr>
              <a:t>greet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pPr lvl="1"/>
            <a:endParaRPr lang="en-US" sz="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	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console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.log(</a:t>
            </a:r>
            <a:r>
              <a:rPr lang="en-US" dirty="0" smtClean="0">
                <a:solidFill>
                  <a:srgbClr val="00B050"/>
                </a:solidFill>
              </a:rPr>
              <a:t>“Hello everyone”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);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greet();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 code</a:t>
            </a:r>
          </a:p>
          <a:p>
            <a:pPr lvl="1"/>
            <a:endParaRPr lang="en-US" sz="2800" dirty="0">
              <a:solidFill>
                <a:srgbClr val="7030A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966683" y="1826016"/>
            <a:ext cx="2971800" cy="1244030"/>
            <a:chOff x="3886200" y="2190750"/>
            <a:chExt cx="2971800" cy="11430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3886200" y="3333750"/>
              <a:ext cx="29718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858000" y="2190750"/>
              <a:ext cx="0" cy="1143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800600" y="2190750"/>
              <a:ext cx="20574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flipH="1" flipV="1">
            <a:off x="2133600" y="2549060"/>
            <a:ext cx="797696" cy="784689"/>
            <a:chOff x="4800599" y="2190750"/>
            <a:chExt cx="2057401" cy="11430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800599" y="3333750"/>
              <a:ext cx="20573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858000" y="2190750"/>
              <a:ext cx="0" cy="1143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4800600" y="2190750"/>
              <a:ext cx="20574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51720" y="4779318"/>
            <a:ext cx="4995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https://www.programiz.com/javascript/function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0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en-US" sz="3200" b="1" dirty="0" smtClean="0">
                <a:solidFill>
                  <a:srgbClr val="0070C0"/>
                </a:solidFill>
              </a:rPr>
              <a:t> Parameters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3574" y="120015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parameter is a </a:t>
            </a:r>
            <a:r>
              <a:rPr lang="en-US" b="1" dirty="0" smtClean="0">
                <a:solidFill>
                  <a:srgbClr val="0070C0"/>
                </a:solidFill>
              </a:rPr>
              <a:t>value</a:t>
            </a:r>
            <a:r>
              <a:rPr lang="en-US" dirty="0" smtClean="0"/>
              <a:t> that is passed when </a:t>
            </a:r>
            <a:r>
              <a:rPr lang="en-US" b="1" dirty="0" smtClean="0"/>
              <a:t>declaring a function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3574" y="1800582"/>
            <a:ext cx="3810856" cy="25237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/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>
                <a:solidFill>
                  <a:srgbClr val="7030A0"/>
                </a:solidFill>
              </a:rPr>
              <a:t>function </a:t>
            </a:r>
            <a:r>
              <a:rPr lang="en-US" dirty="0">
                <a:solidFill>
                  <a:srgbClr val="0070C0"/>
                </a:solidFill>
              </a:rPr>
              <a:t>greet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(name)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pPr lvl="1"/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	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console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.log(</a:t>
            </a:r>
            <a:r>
              <a:rPr lang="en-US" dirty="0">
                <a:solidFill>
                  <a:srgbClr val="00B050"/>
                </a:solidFill>
              </a:rPr>
              <a:t>“</a:t>
            </a:r>
            <a:r>
              <a:rPr lang="en-US" dirty="0" smtClean="0">
                <a:solidFill>
                  <a:srgbClr val="00B050"/>
                </a:solidFill>
              </a:rPr>
              <a:t>Hello ”,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name);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greet</a:t>
            </a:r>
            <a:r>
              <a:rPr lang="en-US" dirty="0" smtClean="0">
                <a:solidFill>
                  <a:srgbClr val="0070C0"/>
                </a:solidFill>
              </a:rPr>
              <a:t>( </a:t>
            </a:r>
            <a:r>
              <a:rPr lang="en-US" dirty="0" smtClean="0">
                <a:solidFill>
                  <a:srgbClr val="00B050"/>
                </a:solidFill>
              </a:rPr>
              <a:t>“</a:t>
            </a:r>
            <a:r>
              <a:rPr lang="en-US" dirty="0" err="1" smtClean="0">
                <a:solidFill>
                  <a:srgbClr val="00B050"/>
                </a:solidFill>
              </a:rPr>
              <a:t>Ananta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Jalil</a:t>
            </a:r>
            <a:r>
              <a:rPr lang="en-US" dirty="0" smtClean="0">
                <a:solidFill>
                  <a:srgbClr val="00B050"/>
                </a:solidFill>
              </a:rPr>
              <a:t>” </a:t>
            </a:r>
            <a:r>
              <a:rPr lang="en-US" dirty="0" smtClean="0">
                <a:solidFill>
                  <a:srgbClr val="0070C0"/>
                </a:solidFill>
              </a:rPr>
              <a:t>);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//  code</a:t>
            </a:r>
          </a:p>
          <a:p>
            <a:pPr lvl="1"/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48200" y="1800582"/>
            <a:ext cx="3810856" cy="25237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1"/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>
                <a:solidFill>
                  <a:srgbClr val="7030A0"/>
                </a:solidFill>
              </a:rPr>
              <a:t>function </a:t>
            </a:r>
            <a:r>
              <a:rPr lang="en-US" dirty="0" smtClean="0">
                <a:solidFill>
                  <a:srgbClr val="0070C0"/>
                </a:solidFill>
              </a:rPr>
              <a:t>sum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(num1, num2)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pPr lvl="1"/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	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console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.log(num1+num2);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sum ( </a:t>
            </a:r>
            <a:r>
              <a:rPr lang="en-US" dirty="0" smtClean="0">
                <a:solidFill>
                  <a:srgbClr val="00B050"/>
                </a:solidFill>
              </a:rPr>
              <a:t>5, 7 </a:t>
            </a:r>
            <a:r>
              <a:rPr lang="en-US" dirty="0" smtClean="0">
                <a:solidFill>
                  <a:srgbClr val="0070C0"/>
                </a:solidFill>
              </a:rPr>
              <a:t>);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//  code</a:t>
            </a:r>
          </a:p>
          <a:p>
            <a:pPr lvl="1"/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7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en-US" sz="3200" b="1" dirty="0" smtClean="0">
                <a:solidFill>
                  <a:srgbClr val="0070C0"/>
                </a:solidFill>
              </a:rPr>
              <a:t> Return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430" y="1123950"/>
            <a:ext cx="7492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0070C0"/>
                </a:solidFill>
              </a:rPr>
              <a:t>return</a:t>
            </a:r>
            <a:r>
              <a:rPr lang="en-US" dirty="0" smtClean="0"/>
              <a:t> statement can be used to return the value to a function call. </a:t>
            </a:r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0070C0"/>
                </a:solidFill>
              </a:rPr>
              <a:t>return</a:t>
            </a:r>
            <a:r>
              <a:rPr lang="en-US" dirty="0" smtClean="0"/>
              <a:t> statement denotes that function has ended.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75217" y="1885950"/>
            <a:ext cx="3810856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>
                <a:solidFill>
                  <a:srgbClr val="7030A0"/>
                </a:solidFill>
              </a:rPr>
              <a:t>function </a:t>
            </a:r>
            <a:r>
              <a:rPr lang="en-US" dirty="0" smtClean="0">
                <a:solidFill>
                  <a:srgbClr val="0070C0"/>
                </a:solidFill>
              </a:rPr>
              <a:t>sum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(num1, num2)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pPr lvl="1"/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	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console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.log  (num1+num2);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sum ( </a:t>
            </a:r>
            <a:r>
              <a:rPr lang="en-US" dirty="0" smtClean="0">
                <a:solidFill>
                  <a:srgbClr val="00B050"/>
                </a:solidFill>
              </a:rPr>
              <a:t>5, 7 </a:t>
            </a:r>
            <a:r>
              <a:rPr lang="en-US" dirty="0" smtClean="0">
                <a:solidFill>
                  <a:srgbClr val="0070C0"/>
                </a:solidFill>
              </a:rPr>
              <a:t>);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//  code</a:t>
            </a:r>
          </a:p>
          <a:p>
            <a:pPr lvl="1"/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4652" y="2495550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7030A0"/>
                </a:solidFill>
              </a:rPr>
              <a:t>return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8400" y="3277625"/>
            <a:ext cx="2971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console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.log</a:t>
            </a:r>
            <a:r>
              <a:rPr lang="en-US" dirty="0" smtClean="0">
                <a:solidFill>
                  <a:srgbClr val="7030A0"/>
                </a:solidFill>
              </a:rPr>
              <a:t>( </a:t>
            </a:r>
            <a:r>
              <a:rPr lang="en-US" dirty="0" smtClean="0">
                <a:solidFill>
                  <a:srgbClr val="0070C0"/>
                </a:solidFill>
              </a:rPr>
              <a:t>sum</a:t>
            </a:r>
            <a:r>
              <a:rPr lang="en-US" dirty="0" smtClean="0">
                <a:solidFill>
                  <a:srgbClr val="7030A0"/>
                </a:solidFill>
              </a:rPr>
              <a:t>( </a:t>
            </a:r>
            <a:r>
              <a:rPr lang="en-US" dirty="0" smtClean="0">
                <a:solidFill>
                  <a:srgbClr val="002060"/>
                </a:solidFill>
              </a:rPr>
              <a:t>5, 7</a:t>
            </a:r>
            <a:r>
              <a:rPr lang="en-US" dirty="0" smtClean="0">
                <a:solidFill>
                  <a:srgbClr val="7030A0"/>
                </a:solidFill>
              </a:rPr>
              <a:t>) );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5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430" y="468972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 </a:t>
            </a:r>
            <a:r>
              <a:rPr lang="en-US" sz="3200" b="1" dirty="0" smtClean="0">
                <a:solidFill>
                  <a:srgbClr val="0070C0"/>
                </a:solidFill>
              </a:rPr>
              <a:t>functions?</a:t>
            </a:r>
            <a:endParaRPr 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276350"/>
            <a:ext cx="2958758" cy="28915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162" y="1688172"/>
            <a:ext cx="46396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You can </a:t>
            </a:r>
            <a:r>
              <a:rPr lang="en-US" b="1" dirty="0" smtClean="0"/>
              <a:t>reuse code</a:t>
            </a:r>
            <a:r>
              <a:rPr lang="en-US" dirty="0" smtClean="0"/>
              <a:t>: Define the code once, and use it many times.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You can use the same code </a:t>
            </a:r>
            <a:r>
              <a:rPr lang="en-US" b="1" dirty="0" smtClean="0"/>
              <a:t>many times </a:t>
            </a:r>
            <a:r>
              <a:rPr lang="en-US" dirty="0" smtClean="0"/>
              <a:t>with different arguments, to produce different results.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10630" y="1053747"/>
            <a:ext cx="12192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7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1034</Words>
  <Application>Microsoft Office PowerPoint</Application>
  <PresentationFormat>On-screen Show (16:9)</PresentationFormat>
  <Paragraphs>241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Bahnschrift</vt:lpstr>
      <vt:lpstr>Calibri</vt:lpstr>
      <vt:lpstr>Cambria Math</vt:lpstr>
      <vt:lpstr>Candara</vt:lpstr>
      <vt:lpstr>Vrinda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Fahim</dc:creator>
  <cp:lastModifiedBy>Abdur Rahman Talha</cp:lastModifiedBy>
  <cp:revision>58</cp:revision>
  <dcterms:created xsi:type="dcterms:W3CDTF">2006-08-16T00:00:00Z</dcterms:created>
  <dcterms:modified xsi:type="dcterms:W3CDTF">2022-09-30T16:25:12Z</dcterms:modified>
</cp:coreProperties>
</file>